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4"/>
  </p:sldMasterIdLst>
  <p:notesMasterIdLst>
    <p:notesMasterId r:id="rId29"/>
  </p:notesMasterIdLst>
  <p:sldIdLst>
    <p:sldId id="307" r:id="rId5"/>
    <p:sldId id="257" r:id="rId6"/>
    <p:sldId id="258" r:id="rId7"/>
    <p:sldId id="269" r:id="rId8"/>
    <p:sldId id="277" r:id="rId9"/>
    <p:sldId id="271" r:id="rId10"/>
    <p:sldId id="260" r:id="rId11"/>
    <p:sldId id="292" r:id="rId12"/>
    <p:sldId id="294" r:id="rId13"/>
    <p:sldId id="293" r:id="rId14"/>
    <p:sldId id="262" r:id="rId15"/>
    <p:sldId id="295" r:id="rId16"/>
    <p:sldId id="265" r:id="rId17"/>
    <p:sldId id="300" r:id="rId18"/>
    <p:sldId id="310" r:id="rId19"/>
    <p:sldId id="266" r:id="rId20"/>
    <p:sldId id="313" r:id="rId21"/>
    <p:sldId id="303" r:id="rId22"/>
    <p:sldId id="304" r:id="rId23"/>
    <p:sldId id="306" r:id="rId24"/>
    <p:sldId id="308" r:id="rId25"/>
    <p:sldId id="314" r:id="rId26"/>
    <p:sldId id="309" r:id="rId27"/>
    <p:sldId id="30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94660"/>
  </p:normalViewPr>
  <p:slideViewPr>
    <p:cSldViewPr>
      <p:cViewPr>
        <p:scale>
          <a:sx n="100" d="100"/>
          <a:sy n="100" d="100"/>
        </p:scale>
        <p:origin x="-1992" y="-3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93BCE-0E4E-439F-99B7-B0B558BE1B7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786E9-57F5-4F0B-8B8F-1CF024C02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IGATE Internal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92914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47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09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:a16="http://schemas.microsoft.com/office/drawing/2014/main" xmlns="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3845575" y="0"/>
            <a:ext cx="5298425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05991" y="3068961"/>
            <a:ext cx="3725949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5991" y="3932560"/>
            <a:ext cx="3725949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05991" y="6101473"/>
            <a:ext cx="17145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40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3" pos="721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4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8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95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3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68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94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20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23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AFD37-AD10-44C5-8B24-D05412B107A6}" type="datetimeFigureOut">
              <a:rPr lang="en-US" smtClean="0"/>
              <a:t>1/6/2019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IGATE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050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90650" y="1905000"/>
            <a:ext cx="616181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i="1" cap="none" spc="50" dirty="0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Cricket Players </a:t>
            </a:r>
            <a:endParaRPr lang="en-US" sz="5400" b="1" i="1" cap="none" spc="50" dirty="0" smtClean="0">
              <a:ln w="1143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5400" b="1" i="1" cap="none" spc="50" dirty="0" smtClean="0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 System</a:t>
            </a:r>
          </a:p>
          <a:p>
            <a:pPr algn="ctr"/>
            <a:r>
              <a:rPr lang="en-US" sz="5400" b="1" i="1" cap="none" spc="50" dirty="0" smtClean="0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(CPP</a:t>
            </a:r>
            <a:r>
              <a:rPr lang="en-US" sz="5400" b="1" i="1" cap="none" spc="50" dirty="0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5400" b="1" cap="none" spc="50" dirty="0">
              <a:ln w="1143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D:\Users\hdogra\Downloads\cricket-batsman-vector-png10-1560x117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53" y="4038600"/>
            <a:ext cx="325156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37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773668"/>
            <a:ext cx="22860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ODI Fielding Package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6962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86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52600" y="304800"/>
            <a:ext cx="5495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>
                <a:latin typeface="+mj-lt"/>
              </a:rPr>
              <a:t>Creation of Player Dimension Table</a:t>
            </a:r>
            <a:endParaRPr lang="en-US" sz="2800" b="1" u="sng" dirty="0">
              <a:latin typeface="+mj-lt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3790950" y="1523999"/>
            <a:ext cx="1219200" cy="80150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T20 Merged Table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869099" y="3064370"/>
            <a:ext cx="1198202" cy="88165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Test Merged Table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867149" y="4476749"/>
            <a:ext cx="1200151" cy="88165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ODI Merged Table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153391" y="1288473"/>
            <a:ext cx="1731818" cy="443345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OLEDB Cleaned Data Tables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(</a:t>
            </a:r>
            <a:r>
              <a:rPr lang="en-US" sz="1400" dirty="0" smtClean="0">
                <a:solidFill>
                  <a:schemeClr val="bg1"/>
                </a:solidFill>
              </a:rPr>
              <a:t>Source)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005513" y="1288473"/>
            <a:ext cx="1766887" cy="443345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Player Dimension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9" name="Straight Arrow Connector 38"/>
          <p:cNvCxnSpPr>
            <a:stCxn id="34" idx="3"/>
          </p:cNvCxnSpPr>
          <p:nvPr/>
        </p:nvCxnSpPr>
        <p:spPr>
          <a:xfrm flipV="1">
            <a:off x="5010150" y="1924750"/>
            <a:ext cx="93821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124450" y="3505200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067300" y="4917576"/>
            <a:ext cx="93821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7" idx="3"/>
            <a:endCxn id="35" idx="1"/>
          </p:cNvCxnSpPr>
          <p:nvPr/>
        </p:nvCxnSpPr>
        <p:spPr>
          <a:xfrm flipV="1">
            <a:off x="2885209" y="3505197"/>
            <a:ext cx="983890" cy="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36" idx="1"/>
          </p:cNvCxnSpPr>
          <p:nvPr/>
        </p:nvCxnSpPr>
        <p:spPr>
          <a:xfrm>
            <a:off x="2885209" y="4917575"/>
            <a:ext cx="981940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34" idx="1"/>
          </p:cNvCxnSpPr>
          <p:nvPr/>
        </p:nvCxnSpPr>
        <p:spPr>
          <a:xfrm>
            <a:off x="2885209" y="1924750"/>
            <a:ext cx="905741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44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90600"/>
            <a:ext cx="77724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0575" y="570547"/>
            <a:ext cx="262411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Player Dimension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5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162050" y="1676400"/>
            <a:ext cx="1390650" cy="28956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Source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taging Area)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57525" y="2362200"/>
            <a:ext cx="1371600" cy="13716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Player Dimension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(Lookup)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943725" y="1676399"/>
            <a:ext cx="1390650" cy="351472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Test Fact</a:t>
            </a: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ODI Fact</a:t>
            </a: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T20 Fact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038725" y="2438400"/>
            <a:ext cx="1371600" cy="13716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Country Dimension </a:t>
            </a:r>
            <a:r>
              <a:rPr lang="en-US" sz="1000" dirty="0" smtClean="0">
                <a:solidFill>
                  <a:schemeClr val="bg1"/>
                </a:solidFill>
              </a:rPr>
              <a:t>(Lookup)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3043" y="609600"/>
            <a:ext cx="6481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/>
              <a:t>Populating Fact tables</a:t>
            </a:r>
            <a:endParaRPr lang="en-US" sz="2800" b="1" u="sng" dirty="0">
              <a:latin typeface="+mj-lt"/>
            </a:endParaRPr>
          </a:p>
        </p:txBody>
      </p:sp>
      <p:cxnSp>
        <p:nvCxnSpPr>
          <p:cNvPr id="7" name="Straight Arrow Connector 6"/>
          <p:cNvCxnSpPr>
            <a:endCxn id="6" idx="1"/>
          </p:cNvCxnSpPr>
          <p:nvPr/>
        </p:nvCxnSpPr>
        <p:spPr>
          <a:xfrm>
            <a:off x="2552700" y="3048000"/>
            <a:ext cx="5048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0" idx="1"/>
          </p:cNvCxnSpPr>
          <p:nvPr/>
        </p:nvCxnSpPr>
        <p:spPr>
          <a:xfrm>
            <a:off x="4429125" y="3124200"/>
            <a:ext cx="6096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410325" y="308610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35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Users\akhipate\Downloads\Fact Packag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923925"/>
            <a:ext cx="8382000" cy="488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2900" y="501134"/>
            <a:ext cx="18288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Fact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71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457200"/>
            <a:ext cx="2362201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/>
              <a:t>Fact table data</a:t>
            </a:r>
            <a:endParaRPr lang="en-US" sz="2400" b="1" i="1" u="sng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8001000" cy="4758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049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14350" y="228600"/>
            <a:ext cx="1981200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smtClean="0">
                <a:latin typeface="+mj-lt"/>
              </a:rPr>
              <a:t>Automation</a:t>
            </a:r>
            <a:endParaRPr lang="en-US" sz="2800" b="1" i="1" u="sng" dirty="0">
              <a:latin typeface="+mj-lt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80010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166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7800" y="533400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/>
              <a:t>Cricket Performance Analysis Reports</a:t>
            </a:r>
            <a:endParaRPr lang="en-US" sz="2400" b="1" i="1" u="sng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5065"/>
            <a:ext cx="8786143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482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533400"/>
            <a:ext cx="86106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395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1450"/>
            <a:ext cx="8343529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546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32525" y="4405787"/>
            <a:ext cx="3725949" cy="720725"/>
          </a:xfrm>
        </p:spPr>
        <p:txBody>
          <a:bodyPr>
            <a:normAutofit fontScale="90000"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2200" b="1" i="1" u="sng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  <a:latin typeface="+mj-lt"/>
              </a:rPr>
              <a:t>Under the guidance of :</a:t>
            </a:r>
            <a:r>
              <a:rPr lang="en-US" sz="2800" i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/>
            </a:r>
            <a:br>
              <a:rPr lang="en-US" sz="2800" i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</a:br>
            <a:endParaRPr lang="en-US" sz="2400" i="1" cap="all" dirty="0">
              <a:ln w="0"/>
              <a:solidFill>
                <a:schemeClr val="tx2">
                  <a:lumMod val="50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28194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86175" y="4365366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Mr. Rahul Kulkarni</a:t>
            </a:r>
            <a:endParaRPr lang="en-US" sz="2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" y="990600"/>
            <a:ext cx="40386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i="1" u="sng" cap="all" spc="0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Arial Black" pitchFamily="34" charset="0"/>
              </a:rPr>
              <a:t>Project Team:</a:t>
            </a:r>
            <a:endParaRPr lang="en-US" sz="2400" b="1" i="1" u="sng" cap="all" spc="0" dirty="0">
              <a:ln w="0"/>
              <a:effectLst>
                <a:reflection blurRad="12700" stA="50000" endPos="50000" dist="5000" dir="5400000" sy="-100000" rotWithShape="0"/>
              </a:effectLst>
              <a:latin typeface="Arial Black" pitchFamily="34" charset="0"/>
            </a:endParaRPr>
          </a:p>
        </p:txBody>
      </p:sp>
      <p:pic>
        <p:nvPicPr>
          <p:cNvPr id="4098" name="Picture 2" descr="D:\Users\hdogra\Downloads\13117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642" y="4855606"/>
            <a:ext cx="1965285" cy="196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5800" y="1665238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i="1" dirty="0" smtClean="0"/>
              <a:t>Akhilesh Patel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i="1" dirty="0" smtClean="0"/>
              <a:t>Juhi Sharad Shroff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i="1" dirty="0" smtClean="0"/>
              <a:t>Naga Shireesha Kamireddy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i="1" dirty="0" smtClean="0"/>
              <a:t>Rajat Deshmukh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i="1" dirty="0" smtClean="0"/>
              <a:t>Arun Kumar Seepana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i="1" dirty="0" smtClean="0"/>
              <a:t>Sivasankaran P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815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6868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725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6868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994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7630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3724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590800" y="1828800"/>
            <a:ext cx="39624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/>
              <a:t>Any Queries?</a:t>
            </a:r>
            <a:endParaRPr lang="en-US" sz="6000" b="1" i="1" dirty="0"/>
          </a:p>
        </p:txBody>
      </p:sp>
      <p:pic>
        <p:nvPicPr>
          <p:cNvPr id="3078" name="Picture 6" descr="Image result for question mark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19475"/>
            <a:ext cx="21336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75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95400" y="2520255"/>
            <a:ext cx="31489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Thank You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2141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219200"/>
            <a:ext cx="3725949" cy="720725"/>
          </a:xfrm>
        </p:spPr>
        <p:txBody>
          <a:bodyPr>
            <a:normAutofit/>
          </a:bodyPr>
          <a:lstStyle/>
          <a:p>
            <a:r>
              <a:rPr lang="en-US" sz="2800" b="1" i="1" u="sng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800" b="1" i="1" u="sng" dirty="0" smtClean="0">
                <a:solidFill>
                  <a:schemeClr val="tx1"/>
                </a:solidFill>
                <a:latin typeface="+mj-lt"/>
              </a:rPr>
              <a:t>Project Objectives:</a:t>
            </a:r>
            <a:endParaRPr lang="en-US" sz="2800" b="1" i="1" u="sng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981200"/>
            <a:ext cx="8153400" cy="1752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sz="3600" b="1" kern="1200" cap="none" spc="5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 smtClean="0"/>
          </a:p>
          <a:p>
            <a:pPr algn="just"/>
            <a:endParaRPr lang="en-US" sz="2000" b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b="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Development of a Cricket Players Performance </a:t>
            </a:r>
            <a:r>
              <a:rPr lang="en-US" sz="2000" b="0" dirty="0" smtClean="0">
                <a:solidFill>
                  <a:schemeClr val="tx1"/>
                </a:solidFill>
              </a:rPr>
              <a:t>System(CPP)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cs typeface="Arial" panose="020B0604020202020204" pitchFamily="34" charset="0"/>
              </a:rPr>
              <a:t>Performance reports </a:t>
            </a:r>
            <a:r>
              <a:rPr lang="en-US" sz="2000" b="0" dirty="0" smtClean="0">
                <a:solidFill>
                  <a:schemeClr val="tx1"/>
                </a:solidFill>
                <a:cs typeface="Arial" panose="020B0604020202020204" pitchFamily="34" charset="0"/>
              </a:rPr>
              <a:t>of cricket players of different countries in various types of international match formats according </a:t>
            </a:r>
            <a:r>
              <a:rPr lang="en-US" sz="2000" b="0" dirty="0">
                <a:solidFill>
                  <a:schemeClr val="tx1"/>
                </a:solidFill>
                <a:cs typeface="Arial" panose="020B0604020202020204" pitchFamily="34" charset="0"/>
              </a:rPr>
              <a:t>to </a:t>
            </a:r>
            <a:r>
              <a:rPr lang="en-US" sz="2000" b="0" dirty="0" smtClean="0">
                <a:solidFill>
                  <a:schemeClr val="tx1"/>
                </a:solidFill>
                <a:cs typeface="Arial" panose="020B0604020202020204" pitchFamily="34" charset="0"/>
              </a:rPr>
              <a:t>various factors</a:t>
            </a:r>
          </a:p>
        </p:txBody>
      </p:sp>
      <p:pic>
        <p:nvPicPr>
          <p:cNvPr id="1026" name="Picture 2" descr="D:\Users\hdogra\Downloads\cricket-batsman-vector-png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0" y="39624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78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ultidocument 3"/>
          <p:cNvSpPr/>
          <p:nvPr/>
        </p:nvSpPr>
        <p:spPr>
          <a:xfrm>
            <a:off x="7593531" y="2626058"/>
            <a:ext cx="1310185" cy="2702256"/>
          </a:xfrm>
          <a:prstGeom prst="flowChartMultidocumen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Reports Based On Dataset 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182537" y="1227161"/>
            <a:ext cx="1214650" cy="2129051"/>
          </a:xfrm>
          <a:prstGeom prst="foldedCorne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Flowchart: Magnetic Disk 6"/>
          <p:cNvSpPr/>
          <p:nvPr/>
        </p:nvSpPr>
        <p:spPr>
          <a:xfrm>
            <a:off x="4168901" y="2878542"/>
            <a:ext cx="1375192" cy="2028966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Data Warehouse</a:t>
            </a:r>
          </a:p>
        </p:txBody>
      </p:sp>
      <p:sp>
        <p:nvSpPr>
          <p:cNvPr id="8" name="Rectangle 7"/>
          <p:cNvSpPr/>
          <p:nvPr/>
        </p:nvSpPr>
        <p:spPr>
          <a:xfrm>
            <a:off x="2155273" y="1327246"/>
            <a:ext cx="1637343" cy="35802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SSIS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6024039" y="2626058"/>
            <a:ext cx="1146412" cy="282508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D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A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T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A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T</a:t>
            </a:r>
          </a:p>
        </p:txBody>
      </p:sp>
      <p:sp>
        <p:nvSpPr>
          <p:cNvPr id="11" name="Folded Corner 10"/>
          <p:cNvSpPr/>
          <p:nvPr/>
        </p:nvSpPr>
        <p:spPr>
          <a:xfrm>
            <a:off x="304801" y="1447800"/>
            <a:ext cx="1386952" cy="2260978"/>
          </a:xfrm>
          <a:prstGeom prst="foldedCorne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Heterogeneous sources i.e.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Operational data(Excel,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Flat files)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1691753" y="2578289"/>
            <a:ext cx="478241" cy="10008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3785238" y="4073340"/>
            <a:ext cx="383664" cy="653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5544093" y="4010476"/>
            <a:ext cx="478241" cy="9553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7144294" y="4010475"/>
            <a:ext cx="449238" cy="500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430154" y="1704833"/>
            <a:ext cx="1143000" cy="38668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Extract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319317" y="2743304"/>
            <a:ext cx="1309254" cy="38668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Transform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402445" y="3833057"/>
            <a:ext cx="1143000" cy="38668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Load</a:t>
            </a:r>
          </a:p>
        </p:txBody>
      </p:sp>
      <p:cxnSp>
        <p:nvCxnSpPr>
          <p:cNvPr id="19" name="Straight Arrow Connector 18"/>
          <p:cNvCxnSpPr>
            <a:endCxn id="5" idx="1"/>
          </p:cNvCxnSpPr>
          <p:nvPr/>
        </p:nvCxnSpPr>
        <p:spPr>
          <a:xfrm flipV="1">
            <a:off x="2147894" y="1898176"/>
            <a:ext cx="282260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7" idx="0"/>
          </p:cNvCxnSpPr>
          <p:nvPr/>
        </p:nvCxnSpPr>
        <p:spPr>
          <a:xfrm>
            <a:off x="2973944" y="2123517"/>
            <a:ext cx="0" cy="6197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8" idx="0"/>
          </p:cNvCxnSpPr>
          <p:nvPr/>
        </p:nvCxnSpPr>
        <p:spPr>
          <a:xfrm flipH="1">
            <a:off x="2973945" y="3134898"/>
            <a:ext cx="13854" cy="6981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519494" y="4073340"/>
            <a:ext cx="282260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930873" y="457200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smtClean="0"/>
              <a:t>Project Flow</a:t>
            </a:r>
            <a:endParaRPr 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153217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75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75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3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5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685800"/>
            <a:ext cx="3725949" cy="720725"/>
          </a:xfrm>
        </p:spPr>
        <p:txBody>
          <a:bodyPr>
            <a:normAutofit/>
          </a:bodyPr>
          <a:lstStyle/>
          <a:p>
            <a:r>
              <a:rPr lang="en-US" sz="2800" b="1" i="1" u="sng" dirty="0" smtClean="0">
                <a:solidFill>
                  <a:schemeClr val="tx1"/>
                </a:solidFill>
                <a:latin typeface="+mj-lt"/>
              </a:rPr>
              <a:t>Source Data</a:t>
            </a:r>
            <a:endParaRPr lang="en-US" sz="2800" b="1" i="1" u="sng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1676400"/>
            <a:ext cx="3733800" cy="3810000"/>
          </a:xfrm>
        </p:spPr>
        <p:txBody>
          <a:bodyPr>
            <a:normAutofit/>
          </a:bodyPr>
          <a:lstStyle/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Player name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Country name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Matches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Bat Innings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Bowl Innings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Not Outs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Fifities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Hundreds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Highest Score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Runs Scored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Batting Average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Runs conceded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Wickets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Bowling Average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Catches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Stumpings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 descr="D:\Users\hdogra\Downloads\stu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200400"/>
            <a:ext cx="474463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83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0" y="91471"/>
            <a:ext cx="4847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smtClean="0">
                <a:latin typeface="+mj-lt"/>
              </a:rPr>
              <a:t>Data Warehouse Star Schema</a:t>
            </a:r>
            <a:endParaRPr lang="en-US" sz="2800" b="1" i="1" u="sng" dirty="0">
              <a:latin typeface="+mj-lt"/>
            </a:endParaRPr>
          </a:p>
        </p:txBody>
      </p:sp>
      <p:pic>
        <p:nvPicPr>
          <p:cNvPr id="1026" name="Picture 4" descr="C:\Users\lab5\Desktop\ab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" t="6311" r="1200" b="1652"/>
          <a:stretch/>
        </p:blipFill>
        <p:spPr bwMode="auto">
          <a:xfrm>
            <a:off x="1713906" y="586116"/>
            <a:ext cx="6010275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37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19162" y="38100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smtClean="0">
                <a:latin typeface="+mj-lt"/>
              </a:rPr>
              <a:t>Staging Tables</a:t>
            </a:r>
            <a:endParaRPr lang="en-US" sz="2800" b="1" i="1" u="sng" dirty="0">
              <a:latin typeface="+mj-lt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00025" y="1550194"/>
            <a:ext cx="1133475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Source </a:t>
            </a:r>
          </a:p>
          <a:p>
            <a:pPr algn="ctr"/>
            <a:r>
              <a:rPr lang="en-US" sz="1400" dirty="0" smtClean="0"/>
              <a:t>(Batting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57" name="Rounded Rectangle 56"/>
          <p:cNvSpPr/>
          <p:nvPr/>
        </p:nvSpPr>
        <p:spPr>
          <a:xfrm>
            <a:off x="285750" y="2616994"/>
            <a:ext cx="1133475" cy="533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Source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(Bowling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800226" y="2495550"/>
            <a:ext cx="1362074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Conditional Split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(Source)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5248275" y="2524125"/>
            <a:ext cx="1428749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7105649" y="2428875"/>
            <a:ext cx="1247775" cy="9096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Staging Area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3536155" y="2495550"/>
            <a:ext cx="1331120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Expression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(Trim)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200025" y="1550194"/>
            <a:ext cx="1133475" cy="533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Source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(Batting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1800227" y="1428750"/>
            <a:ext cx="1362074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Conditional Split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(Source)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5276850" y="1428750"/>
            <a:ext cx="1428749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Sort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9" name="Straight Arrow Connector 68"/>
          <p:cNvCxnSpPr>
            <a:stCxn id="67" idx="3"/>
            <a:endCxn id="72" idx="1"/>
          </p:cNvCxnSpPr>
          <p:nvPr/>
        </p:nvCxnSpPr>
        <p:spPr>
          <a:xfrm>
            <a:off x="3162301" y="1816894"/>
            <a:ext cx="40242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0" name="Straight Arrow Connector 69"/>
          <p:cNvCxnSpPr>
            <a:stCxn id="66" idx="3"/>
            <a:endCxn id="67" idx="1"/>
          </p:cNvCxnSpPr>
          <p:nvPr/>
        </p:nvCxnSpPr>
        <p:spPr>
          <a:xfrm>
            <a:off x="1333500" y="1816894"/>
            <a:ext cx="4667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71" name="Rounded Rectangle 70"/>
          <p:cNvSpPr/>
          <p:nvPr/>
        </p:nvSpPr>
        <p:spPr>
          <a:xfrm>
            <a:off x="7105650" y="1362075"/>
            <a:ext cx="1247775" cy="9096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Staging Area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3564730" y="1428750"/>
            <a:ext cx="1331120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Expression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(Trim)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73" name="Straight Arrow Connector 72"/>
          <p:cNvCxnSpPr>
            <a:stCxn id="72" idx="3"/>
            <a:endCxn id="68" idx="1"/>
          </p:cNvCxnSpPr>
          <p:nvPr/>
        </p:nvCxnSpPr>
        <p:spPr>
          <a:xfrm>
            <a:off x="4895850" y="1816894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68" idx="3"/>
            <a:endCxn id="71" idx="1"/>
          </p:cNvCxnSpPr>
          <p:nvPr/>
        </p:nvCxnSpPr>
        <p:spPr>
          <a:xfrm>
            <a:off x="6705599" y="1816894"/>
            <a:ext cx="40005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314325" y="3912394"/>
            <a:ext cx="1133475" cy="533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Source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(Fielding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800227" y="3790950"/>
            <a:ext cx="1362074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Conditional Split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(Source)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5276850" y="3819525"/>
            <a:ext cx="1428749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Sort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/>
          <p:cNvCxnSpPr>
            <a:stCxn id="76" idx="3"/>
            <a:endCxn id="82" idx="1"/>
          </p:cNvCxnSpPr>
          <p:nvPr/>
        </p:nvCxnSpPr>
        <p:spPr>
          <a:xfrm>
            <a:off x="3162301" y="4179094"/>
            <a:ext cx="40242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80" name="Rounded Rectangle 79"/>
          <p:cNvSpPr/>
          <p:nvPr/>
        </p:nvSpPr>
        <p:spPr>
          <a:xfrm>
            <a:off x="7105650" y="3724275"/>
            <a:ext cx="1247775" cy="9096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Staging Area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3564730" y="3790950"/>
            <a:ext cx="1331120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Expression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(Trim)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88" name="Straight Arrow Connector 87"/>
          <p:cNvCxnSpPr>
            <a:stCxn id="82" idx="3"/>
            <a:endCxn id="77" idx="1"/>
          </p:cNvCxnSpPr>
          <p:nvPr/>
        </p:nvCxnSpPr>
        <p:spPr>
          <a:xfrm>
            <a:off x="4895850" y="4179094"/>
            <a:ext cx="381000" cy="28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9" name="Straight Arrow Connector 88"/>
          <p:cNvCxnSpPr>
            <a:stCxn id="77" idx="3"/>
            <a:endCxn id="80" idx="1"/>
          </p:cNvCxnSpPr>
          <p:nvPr/>
        </p:nvCxnSpPr>
        <p:spPr>
          <a:xfrm flipV="1">
            <a:off x="6705599" y="4179094"/>
            <a:ext cx="400051" cy="28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57" idx="3"/>
            <a:endCxn id="58" idx="1"/>
          </p:cNvCxnSpPr>
          <p:nvPr/>
        </p:nvCxnSpPr>
        <p:spPr>
          <a:xfrm>
            <a:off x="1419225" y="2883694"/>
            <a:ext cx="38100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8" idx="3"/>
            <a:endCxn id="63" idx="1"/>
          </p:cNvCxnSpPr>
          <p:nvPr/>
        </p:nvCxnSpPr>
        <p:spPr>
          <a:xfrm>
            <a:off x="3162300" y="2883694"/>
            <a:ext cx="37385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63" idx="3"/>
            <a:endCxn id="59" idx="1"/>
          </p:cNvCxnSpPr>
          <p:nvPr/>
        </p:nvCxnSpPr>
        <p:spPr>
          <a:xfrm>
            <a:off x="4867275" y="2883694"/>
            <a:ext cx="381000" cy="28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59" idx="3"/>
            <a:endCxn id="62" idx="1"/>
          </p:cNvCxnSpPr>
          <p:nvPr/>
        </p:nvCxnSpPr>
        <p:spPr>
          <a:xfrm flipV="1">
            <a:off x="6677024" y="2883694"/>
            <a:ext cx="428625" cy="28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75" idx="3"/>
            <a:endCxn id="76" idx="1"/>
          </p:cNvCxnSpPr>
          <p:nvPr/>
        </p:nvCxnSpPr>
        <p:spPr>
          <a:xfrm>
            <a:off x="1447800" y="4179094"/>
            <a:ext cx="3524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17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392668"/>
            <a:ext cx="249555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ODI Batting Package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80010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691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80010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9600" y="365641"/>
            <a:ext cx="26670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ODI Bowling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9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73bf341f-534a-4c7c-b0f2-846b32a82801">Module Artifact</Category>
    <Levels xmlns="73bf341f-534a-4c7c-b0f2-846b32a82801">L1</Levels>
    <FolderName xmlns="952a6df7-b138-4f89-9bc4-e7a874ea3254" xsi:nil="true"/>
    <Material_x0020_Type xmlns="73bf341f-534a-4c7c-b0f2-846b32a82801">Class book</Material_x0020_Typ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CEB2B59617D04C8D648F7ACAAAAD6A" ma:contentTypeVersion="3" ma:contentTypeDescription="Create a new document." ma:contentTypeScope="" ma:versionID="5eaba1f448a74d9d51b71a5f84c48068">
  <xsd:schema xmlns:xsd="http://www.w3.org/2001/XMLSchema" xmlns:xs="http://www.w3.org/2001/XMLSchema" xmlns:p="http://schemas.microsoft.com/office/2006/metadata/properties" xmlns:ns2="952a6df7-b138-4f89-9bc4-e7a874ea3254" xmlns:ns3="73bf341f-534a-4c7c-b0f2-846b32a82801" targetNamespace="http://schemas.microsoft.com/office/2006/metadata/properties" ma:root="true" ma:fieldsID="72e3526798fb14d7cfa92f913fb7b616" ns2:_="" ns3:_="">
    <xsd:import namespace="952a6df7-b138-4f89-9bc4-e7a874ea3254"/>
    <xsd:import namespace="73bf341f-534a-4c7c-b0f2-846b32a82801"/>
    <xsd:element name="properties">
      <xsd:complexType>
        <xsd:sequence>
          <xsd:element name="documentManagement">
            <xsd:complexType>
              <xsd:all>
                <xsd:element ref="ns2:FolderName" minOccurs="0"/>
                <xsd:element ref="ns3:Levels"/>
                <xsd:element ref="ns3:Category"/>
                <xsd:element ref="ns3:Material_x0020_Typ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2a6df7-b138-4f89-9bc4-e7a874ea3254" elementFormDefault="qualified">
    <xsd:import namespace="http://schemas.microsoft.com/office/2006/documentManagement/types"/>
    <xsd:import namespace="http://schemas.microsoft.com/office/infopath/2007/PartnerControls"/>
    <xsd:element name="FolderName" ma:index="8" nillable="true" ma:displayName="FolderName" ma:internalName="FolderNam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bf341f-534a-4c7c-b0f2-846b32a82801" elementFormDefault="qualified">
    <xsd:import namespace="http://schemas.microsoft.com/office/2006/documentManagement/types"/>
    <xsd:import namespace="http://schemas.microsoft.com/office/infopath/2007/PartnerControls"/>
    <xsd:element name="Levels" ma:index="9" ma:displayName="Levels" ma:default="L1" ma:format="Dropdown" ma:internalName="Levels">
      <xsd:simpleType>
        <xsd:restriction base="dms:Choice">
          <xsd:enumeration value="L1"/>
          <xsd:enumeration value="L2"/>
          <xsd:enumeration value="L3"/>
        </xsd:restriction>
      </xsd:simpleType>
    </xsd:element>
    <xsd:element name="Category" ma:index="10" ma:displayName="Category" ma:default="Module Artifact" ma:format="Dropdown" ma:internalName="Category">
      <xsd:simpleType>
        <xsd:restriction base="dms:Choice">
          <xsd:enumeration value="Module Artifact"/>
          <xsd:enumeration value="Assessment Component"/>
        </xsd:restriction>
      </xsd:simpleType>
    </xsd:element>
    <xsd:element name="Material_x0020_Type" ma:index="11" ma:displayName="Material Type" ma:default="Class book" ma:format="Dropdown" ma:internalName="Material_x0020_Type">
      <xsd:simpleType>
        <xsd:restriction base="dms:Choice">
          <xsd:enumeration value="Demos"/>
          <xsd:enumeration value="Extra Example"/>
          <xsd:enumeration value="Extra Material"/>
          <xsd:enumeration value="Suggestions"/>
          <xsd:enumeration value="General"/>
          <xsd:enumeration value="Module Test Practical"/>
          <xsd:enumeration value="Module Test Theory"/>
          <xsd:enumeration value="Quiz"/>
          <xsd:enumeration value="Class book"/>
          <xsd:enumeration value="Lab book"/>
          <xsd:enumeration value="Recording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BDB6F4-73B0-4B42-AF1A-AEBAB5EA15D0}">
  <ds:schemaRefs>
    <ds:schemaRef ds:uri="73bf341f-534a-4c7c-b0f2-846b32a82801"/>
    <ds:schemaRef ds:uri="http://www.w3.org/XML/1998/namespace"/>
    <ds:schemaRef ds:uri="http://schemas.microsoft.com/office/2006/documentManagement/types"/>
    <ds:schemaRef ds:uri="952a6df7-b138-4f89-9bc4-e7a874ea3254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4C50C59-A985-4085-AE21-AC4E89AF88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D909DA-6D80-4F5D-B1FB-70D607A761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2a6df7-b138-4f89-9bc4-e7a874ea3254"/>
    <ds:schemaRef ds:uri="73bf341f-534a-4c7c-b0f2-846b32a828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Capgemini_New_Template</Template>
  <TotalTime>6849</TotalTime>
  <Words>254</Words>
  <Application>Microsoft Office PowerPoint</Application>
  <PresentationFormat>On-screen Show (4:3)</PresentationFormat>
  <Paragraphs>123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Under the guidance of : </vt:lpstr>
      <vt:lpstr> Project Objectives:</vt:lpstr>
      <vt:lpstr>PowerPoint Presentation</vt:lpstr>
      <vt:lpstr>Source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Analysis Of Stock Exchange Data</dc:title>
  <dc:creator>Venkatesh Immadi</dc:creator>
  <cp:lastModifiedBy>Patel, Akhilesh</cp:lastModifiedBy>
  <cp:revision>160</cp:revision>
  <dcterms:created xsi:type="dcterms:W3CDTF">2016-04-30T05:01:37Z</dcterms:created>
  <dcterms:modified xsi:type="dcterms:W3CDTF">2019-01-06T13:01:27Z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0x010100C9CEB2B59617D04C8D648F7ACAAAAD6A</vt:lpwstr>
  </property>
</Properties>
</file>